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Lst>
  <p:sldSz cx="7556500" cy="10693400"/>
  <p:notesSz cx="6858000" cy="9144000"/>
  <p:embeddedFontLst>
    <p:embeddedFont>
      <p:font typeface="Aileron Regular" panose="020B0604020202020204" charset="0"/>
      <p:regular r:id="rId8"/>
    </p:embeddedFont>
    <p:embeddedFont>
      <p:font typeface="Playfair Display" panose="020B0604020202020204" charset="0"/>
      <p:regular r:id="rId9"/>
    </p:embeddedFont>
    <p:embeddedFont>
      <p:font typeface="Calibri" panose="020F0502020204030204" pitchFamily="34" charset="0"/>
      <p:regular r:id="rId10"/>
      <p:bold r:id="rId11"/>
      <p:italic r:id="rId12"/>
      <p:boldItalic r:id="rId13"/>
    </p:embeddedFont>
    <p:embeddedFont>
      <p:font typeface="Playfair Display Bold" panose="020B0604020202020204" charset="0"/>
      <p:regular r:id="rId14"/>
    </p:embeddedFont>
    <p:embeddedFont>
      <p:font typeface="Arimo" panose="020B0604020202020204" charset="0"/>
      <p:regular r:id="rId15"/>
    </p:embeddedFont>
    <p:embeddedFont>
      <p:font typeface="Open Sans" panose="020B0604020202020204" charset="0"/>
      <p:regular r:id="rId16"/>
    </p:embeddedFont>
    <p:embeddedFont>
      <p:font typeface="Glacial Indifference"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1" d="100"/>
          <a:sy n="61" d="100"/>
        </p:scale>
        <p:origin x="2381"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49103" y="870141"/>
            <a:ext cx="5451256" cy="1310468"/>
          </a:xfrm>
          <a:prstGeom prst="rect">
            <a:avLst/>
          </a:prstGeom>
        </p:spPr>
        <p:txBody>
          <a:bodyPr lIns="0" tIns="0" rIns="0" bIns="0" rtlCol="0" anchor="t">
            <a:spAutoFit/>
          </a:bodyPr>
          <a:lstStyle/>
          <a:p>
            <a:pPr>
              <a:lnSpc>
                <a:spcPts val="9657"/>
              </a:lnSpc>
            </a:pPr>
            <a:r>
              <a:rPr lang="en-US" sz="10497" dirty="0">
                <a:solidFill>
                  <a:srgbClr val="373737"/>
                </a:solidFill>
                <a:latin typeface="Coustard Bold"/>
              </a:rPr>
              <a:t>pulse</a:t>
            </a:r>
          </a:p>
        </p:txBody>
      </p:sp>
      <p:grpSp>
        <p:nvGrpSpPr>
          <p:cNvPr id="3" name="Group 3"/>
          <p:cNvGrpSpPr/>
          <p:nvPr/>
        </p:nvGrpSpPr>
        <p:grpSpPr>
          <a:xfrm>
            <a:off x="1727" y="3337231"/>
            <a:ext cx="7556500" cy="7419669"/>
            <a:chOff x="0" y="0"/>
            <a:chExt cx="12407122" cy="10952782"/>
          </a:xfrm>
        </p:grpSpPr>
        <p:pic>
          <p:nvPicPr>
            <p:cNvPr id="4" name="Picture 4"/>
            <p:cNvPicPr>
              <a:picLocks noChangeAspect="1"/>
            </p:cNvPicPr>
            <p:nvPr/>
          </p:nvPicPr>
          <p:blipFill>
            <a:blip r:embed="rId2"/>
            <a:srcRect l="12228" r="12228"/>
            <a:stretch>
              <a:fillRect/>
            </a:stretch>
          </p:blipFill>
          <p:spPr>
            <a:xfrm>
              <a:off x="0" y="0"/>
              <a:ext cx="12407122" cy="10952782"/>
            </a:xfrm>
            <a:prstGeom prst="rect">
              <a:avLst/>
            </a:prstGeom>
          </p:spPr>
        </p:pic>
      </p:grpSp>
      <p:pic>
        <p:nvPicPr>
          <p:cNvPr id="5" name="Picture 5"/>
          <p:cNvPicPr>
            <a:picLocks noChangeAspect="1"/>
          </p:cNvPicPr>
          <p:nvPr/>
        </p:nvPicPr>
        <p:blipFill>
          <a:blip r:embed="rId3">
            <a:alphaModFix amt="80000"/>
          </a:blip>
          <a:srcRect t="39771" b="39771"/>
          <a:stretch>
            <a:fillRect/>
          </a:stretch>
        </p:blipFill>
        <p:spPr>
          <a:xfrm>
            <a:off x="-107950" y="2810728"/>
            <a:ext cx="7666178" cy="543146"/>
          </a:xfrm>
          <a:prstGeom prst="rect">
            <a:avLst/>
          </a:prstGeom>
        </p:spPr>
      </p:pic>
      <p:pic>
        <p:nvPicPr>
          <p:cNvPr id="6" name="Picture 6"/>
          <p:cNvPicPr>
            <a:picLocks noChangeAspect="1"/>
          </p:cNvPicPr>
          <p:nvPr/>
        </p:nvPicPr>
        <p:blipFill>
          <a:blip r:embed="rId4"/>
          <a:srcRect/>
          <a:stretch>
            <a:fillRect/>
          </a:stretch>
        </p:blipFill>
        <p:spPr>
          <a:xfrm>
            <a:off x="4261610" y="-13374"/>
            <a:ext cx="3077498" cy="1538749"/>
          </a:xfrm>
          <a:prstGeom prst="rect">
            <a:avLst/>
          </a:prstGeom>
        </p:spPr>
      </p:pic>
      <p:sp>
        <p:nvSpPr>
          <p:cNvPr id="7" name="TextBox 7"/>
          <p:cNvSpPr txBox="1"/>
          <p:nvPr/>
        </p:nvSpPr>
        <p:spPr>
          <a:xfrm>
            <a:off x="-1708150" y="1970115"/>
            <a:ext cx="5216577" cy="274552"/>
          </a:xfrm>
          <a:prstGeom prst="rect">
            <a:avLst/>
          </a:prstGeom>
        </p:spPr>
        <p:txBody>
          <a:bodyPr lIns="0" tIns="0" rIns="0" bIns="0" rtlCol="0" anchor="t">
            <a:spAutoFit/>
          </a:bodyPr>
          <a:lstStyle/>
          <a:p>
            <a:pPr algn="r">
              <a:lnSpc>
                <a:spcPts val="2192"/>
              </a:lnSpc>
            </a:pPr>
            <a:r>
              <a:rPr lang="en-US" sz="1565" spc="219" dirty="0">
                <a:solidFill>
                  <a:srgbClr val="373737"/>
                </a:solidFill>
                <a:latin typeface="Glacial Indifference"/>
              </a:rPr>
              <a:t>MAY 2022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30481" y="-267613"/>
            <a:ext cx="4333827" cy="11363097"/>
            <a:chOff x="0" y="0"/>
            <a:chExt cx="5778437" cy="15150796"/>
          </a:xfrm>
        </p:grpSpPr>
        <p:pic>
          <p:nvPicPr>
            <p:cNvPr id="3" name="Picture 3"/>
            <p:cNvPicPr>
              <a:picLocks noChangeAspect="1"/>
            </p:cNvPicPr>
            <p:nvPr/>
          </p:nvPicPr>
          <p:blipFill>
            <a:blip r:embed="rId2"/>
            <a:srcRect l="26162" r="26162"/>
            <a:stretch>
              <a:fillRect/>
            </a:stretch>
          </p:blipFill>
          <p:spPr>
            <a:xfrm>
              <a:off x="0" y="0"/>
              <a:ext cx="5778437" cy="15150796"/>
            </a:xfrm>
            <a:prstGeom prst="rect">
              <a:avLst/>
            </a:prstGeom>
          </p:spPr>
        </p:pic>
      </p:grpSp>
      <p:sp>
        <p:nvSpPr>
          <p:cNvPr id="4" name="TextBox 4"/>
          <p:cNvSpPr txBox="1"/>
          <p:nvPr/>
        </p:nvSpPr>
        <p:spPr>
          <a:xfrm>
            <a:off x="415853" y="1193345"/>
            <a:ext cx="3929384" cy="9197501"/>
          </a:xfrm>
          <a:prstGeom prst="rect">
            <a:avLst/>
          </a:prstGeom>
        </p:spPr>
        <p:txBody>
          <a:bodyPr lIns="0" tIns="0" rIns="0" bIns="0" rtlCol="0" anchor="t">
            <a:spAutoFit/>
          </a:bodyPr>
          <a:lstStyle/>
          <a:p>
            <a:pPr>
              <a:lnSpc>
                <a:spcPts val="1614"/>
              </a:lnSpc>
            </a:pPr>
            <a:r>
              <a:rPr lang="en-US" sz="1009" spc="40">
                <a:solidFill>
                  <a:srgbClr val="373737"/>
                </a:solidFill>
                <a:latin typeface="Playfair Display"/>
              </a:rPr>
              <a:t> </a:t>
            </a:r>
            <a:r>
              <a:rPr lang="en-US" sz="1009" spc="46">
                <a:solidFill>
                  <a:srgbClr val="373737"/>
                </a:solidFill>
                <a:latin typeface="Arimo"/>
              </a:rPr>
              <a:t>Asthma is a respiratory condition where the airways become narrow and swell up, which makes breathing difficult. Caused by reasons ranging from environmental to genetic factors, asthma triggers coughing, shortness of breath and difficulty in breathing. Medical treatments of asthma include using inhalers. However, there are a range of fruits and vegetables that can help in reducing asthma symptoms as well. </a:t>
            </a:r>
          </a:p>
          <a:p>
            <a:pPr>
              <a:lnSpc>
                <a:spcPts val="1614"/>
              </a:lnSpc>
            </a:pPr>
            <a:r>
              <a:rPr lang="en-US" sz="1009" spc="40">
                <a:solidFill>
                  <a:srgbClr val="373737"/>
                </a:solidFill>
                <a:latin typeface="Playfair Display"/>
              </a:rPr>
              <a:t>Below are a list of </a:t>
            </a:r>
            <a:r>
              <a:rPr lang="en-US" sz="1009" spc="46">
                <a:solidFill>
                  <a:srgbClr val="373737"/>
                </a:solidFill>
                <a:latin typeface="Arimo"/>
              </a:rPr>
              <a:t>fruits and vegetables that should be consumed to reduce symptoms of asthma.</a:t>
            </a:r>
          </a:p>
          <a:p>
            <a:pPr>
              <a:lnSpc>
                <a:spcPts val="1614"/>
              </a:lnSpc>
            </a:pPr>
            <a:r>
              <a:rPr lang="en-US" sz="1009" spc="40">
                <a:solidFill>
                  <a:srgbClr val="373737"/>
                </a:solidFill>
                <a:latin typeface="Playfair Display Bold"/>
              </a:rPr>
              <a:t>Bell Peppers/Beta-Carotene:</a:t>
            </a:r>
            <a:r>
              <a:rPr lang="en-US" sz="1009" spc="40">
                <a:solidFill>
                  <a:srgbClr val="373737"/>
                </a:solidFill>
                <a:latin typeface="Playfair Display"/>
              </a:rPr>
              <a:t> High in vitamin C, bell peppers, bell peppers have high antioxidant and phytonutrient levels which contribute to good health.</a:t>
            </a:r>
          </a:p>
          <a:p>
            <a:pPr>
              <a:lnSpc>
                <a:spcPts val="1614"/>
              </a:lnSpc>
            </a:pPr>
            <a:r>
              <a:rPr lang="en-US" sz="1009" spc="40">
                <a:solidFill>
                  <a:srgbClr val="373737"/>
                </a:solidFill>
                <a:latin typeface="Playfair Display Bold"/>
              </a:rPr>
              <a:t>Pomegranates:</a:t>
            </a:r>
            <a:r>
              <a:rPr lang="en-US" sz="1009" spc="40">
                <a:solidFill>
                  <a:srgbClr val="373737"/>
                </a:solidFill>
                <a:latin typeface="Playfair Display"/>
              </a:rPr>
              <a:t> Loaded with fiber, vitamin C, and vitamin K and antioxidants, pomegranates help in preventing or delaying cell damage.</a:t>
            </a:r>
          </a:p>
          <a:p>
            <a:pPr>
              <a:lnSpc>
                <a:spcPts val="1614"/>
              </a:lnSpc>
            </a:pPr>
            <a:r>
              <a:rPr lang="en-US" sz="1009" spc="40">
                <a:solidFill>
                  <a:srgbClr val="373737"/>
                </a:solidFill>
                <a:latin typeface="Playfair Display Bold"/>
              </a:rPr>
              <a:t>Apples:</a:t>
            </a:r>
            <a:r>
              <a:rPr lang="en-US" sz="1009" spc="40">
                <a:solidFill>
                  <a:srgbClr val="373737"/>
                </a:solidFill>
                <a:latin typeface="Playfair Display"/>
              </a:rPr>
              <a:t> They are rich in fiber and antioxidants. They help in losing weight and bosting gut health. Apples also help in preventing chronic illnesses such as diabetes, heart disease, and cancer.</a:t>
            </a:r>
          </a:p>
          <a:p>
            <a:pPr>
              <a:lnSpc>
                <a:spcPts val="1614"/>
              </a:lnSpc>
            </a:pPr>
            <a:r>
              <a:rPr lang="en-US" sz="1009" spc="40">
                <a:solidFill>
                  <a:srgbClr val="373737"/>
                </a:solidFill>
                <a:latin typeface="Playfair Display Bold"/>
              </a:rPr>
              <a:t>Green Beans:</a:t>
            </a:r>
            <a:r>
              <a:rPr lang="en-US" sz="1009" spc="40">
                <a:solidFill>
                  <a:srgbClr val="373737"/>
                </a:solidFill>
                <a:latin typeface="Playfair Display"/>
              </a:rPr>
              <a:t> Green beans are loaded with vitamins A, C, and K, and of folic acid, calcium and fiber. They are important for maintaining strong, healthy bones and reducing the risk of fractures. Vitamin B present in green beans also help in reducing depression.</a:t>
            </a:r>
          </a:p>
          <a:p>
            <a:pPr>
              <a:lnSpc>
                <a:spcPts val="1614"/>
              </a:lnSpc>
            </a:pPr>
            <a:r>
              <a:rPr lang="en-US" sz="1009" spc="40">
                <a:solidFill>
                  <a:srgbClr val="373737"/>
                </a:solidFill>
                <a:latin typeface="Playfair Display Bold"/>
              </a:rPr>
              <a:t>Ginger:</a:t>
            </a:r>
            <a:r>
              <a:rPr lang="en-US" sz="1009" spc="40">
                <a:solidFill>
                  <a:srgbClr val="373737"/>
                </a:solidFill>
                <a:latin typeface="Playfair Display"/>
              </a:rPr>
              <a:t> Rich in antioxidants, it helps in preventing stress and damaging the body’s DNA. It also helps in fighting chronic conditions such as high blood pressure, heart disease, and diseases of the lungs. It helps in promoting healthy aging.</a:t>
            </a:r>
          </a:p>
          <a:p>
            <a:pPr>
              <a:lnSpc>
                <a:spcPts val="1614"/>
              </a:lnSpc>
            </a:pPr>
            <a:r>
              <a:rPr lang="en-US" sz="1009" spc="40">
                <a:solidFill>
                  <a:srgbClr val="373737"/>
                </a:solidFill>
                <a:latin typeface="Playfair Display Bold"/>
              </a:rPr>
              <a:t>Spinach:</a:t>
            </a:r>
            <a:r>
              <a:rPr lang="en-US" sz="1009" spc="40">
                <a:solidFill>
                  <a:srgbClr val="373737"/>
                </a:solidFill>
                <a:latin typeface="Playfair Display"/>
              </a:rPr>
              <a:t> This superfood contains protein, iron, vitamins, minerals, potassium, magnesium, vitamin K, fiber, phosphorus, thiamine and vitamin E. It is important for skin, hair, and bone health. It also helps in reducing asthma symptoms.</a:t>
            </a:r>
          </a:p>
          <a:p>
            <a:pPr>
              <a:lnSpc>
                <a:spcPts val="1614"/>
              </a:lnSpc>
            </a:pPr>
            <a:r>
              <a:rPr lang="en-US" sz="1009" spc="40">
                <a:solidFill>
                  <a:srgbClr val="373737"/>
                </a:solidFill>
                <a:latin typeface="Playfair Display Bold"/>
              </a:rPr>
              <a:t>Tomato juice:</a:t>
            </a:r>
            <a:r>
              <a:rPr lang="en-US" sz="1009" spc="40">
                <a:solidFill>
                  <a:srgbClr val="373737"/>
                </a:solidFill>
                <a:latin typeface="Playfair Display"/>
              </a:rPr>
              <a:t> It is loaded with vitamin C, B vitamins, and potassium. Being a rich source of antioxidants, such as lycopene, it helps in reducing risk of heart diseases and some types of cancer.</a:t>
            </a:r>
          </a:p>
          <a:p>
            <a:pPr>
              <a:lnSpc>
                <a:spcPts val="1614"/>
              </a:lnSpc>
            </a:pPr>
            <a:r>
              <a:rPr lang="en-US" sz="1009" spc="40">
                <a:solidFill>
                  <a:srgbClr val="373737"/>
                </a:solidFill>
                <a:latin typeface="Playfair Display Bold"/>
              </a:rPr>
              <a:t>Orange:</a:t>
            </a:r>
            <a:r>
              <a:rPr lang="en-US" sz="1009" spc="40">
                <a:solidFill>
                  <a:srgbClr val="373737"/>
                </a:solidFill>
                <a:latin typeface="Playfair Display"/>
              </a:rPr>
              <a:t> Loaded with vitamins, minerals, and antioxidants, they are a treasure trove of nutrients. It is also rich in Vitamin C and folate.</a:t>
            </a:r>
          </a:p>
          <a:p>
            <a:pPr>
              <a:lnSpc>
                <a:spcPts val="1614"/>
              </a:lnSpc>
            </a:pPr>
            <a:r>
              <a:rPr lang="en-US" sz="1009" spc="40">
                <a:solidFill>
                  <a:srgbClr val="373737"/>
                </a:solidFill>
                <a:latin typeface="Playfair Display Bold"/>
              </a:rPr>
              <a:t>Avocado:</a:t>
            </a:r>
            <a:r>
              <a:rPr lang="en-US" sz="1009" spc="40">
                <a:solidFill>
                  <a:srgbClr val="373737"/>
                </a:solidFill>
                <a:latin typeface="Playfair Display"/>
              </a:rPr>
              <a:t> Avocados are rich in healthy fats and fiber, magnesium, B6, vitamin C, vitamin E, folate. They help in preventing respiratory diseases.</a:t>
            </a:r>
          </a:p>
          <a:p>
            <a:pPr>
              <a:lnSpc>
                <a:spcPts val="1614"/>
              </a:lnSpc>
            </a:pPr>
            <a:endParaRPr lang="en-US" sz="1009" spc="40">
              <a:solidFill>
                <a:srgbClr val="373737"/>
              </a:solidFill>
              <a:latin typeface="Playfair Display"/>
            </a:endParaRPr>
          </a:p>
          <a:p>
            <a:pPr>
              <a:lnSpc>
                <a:spcPts val="1614"/>
              </a:lnSpc>
            </a:pPr>
            <a:endParaRPr lang="en-US" sz="1009" spc="40">
              <a:solidFill>
                <a:srgbClr val="373737"/>
              </a:solidFill>
              <a:latin typeface="Playfair Display"/>
            </a:endParaRPr>
          </a:p>
          <a:p>
            <a:pPr>
              <a:lnSpc>
                <a:spcPts val="1614"/>
              </a:lnSpc>
            </a:pPr>
            <a:endParaRPr lang="en-US" sz="1009" spc="40">
              <a:solidFill>
                <a:srgbClr val="373737"/>
              </a:solidFill>
              <a:latin typeface="Playfair Display"/>
            </a:endParaRPr>
          </a:p>
        </p:txBody>
      </p:sp>
      <p:sp>
        <p:nvSpPr>
          <p:cNvPr id="5" name="TextBox 5"/>
          <p:cNvSpPr txBox="1"/>
          <p:nvPr/>
        </p:nvSpPr>
        <p:spPr>
          <a:xfrm>
            <a:off x="415853" y="505202"/>
            <a:ext cx="3929384" cy="987768"/>
          </a:xfrm>
          <a:prstGeom prst="rect">
            <a:avLst/>
          </a:prstGeom>
        </p:spPr>
        <p:txBody>
          <a:bodyPr lIns="0" tIns="0" rIns="0" bIns="0" rtlCol="0" anchor="t">
            <a:spAutoFit/>
          </a:bodyPr>
          <a:lstStyle/>
          <a:p>
            <a:pPr>
              <a:lnSpc>
                <a:spcPts val="2698"/>
              </a:lnSpc>
            </a:pPr>
            <a:r>
              <a:rPr lang="en-US" sz="2229">
                <a:solidFill>
                  <a:srgbClr val="373737"/>
                </a:solidFill>
                <a:latin typeface="Playfair Display Bold"/>
              </a:rPr>
              <a:t>Fruits and vegetables that reduce asthma symptoms</a:t>
            </a:r>
          </a:p>
          <a:p>
            <a:pPr>
              <a:lnSpc>
                <a:spcPts val="2698"/>
              </a:lnSpc>
            </a:pPr>
            <a:endParaRPr lang="en-US" sz="2229">
              <a:solidFill>
                <a:srgbClr val="373737"/>
              </a:solidFill>
              <a:latin typeface="Playfair Display Bold"/>
            </a:endParaRPr>
          </a:p>
        </p:txBody>
      </p:sp>
      <p:sp>
        <p:nvSpPr>
          <p:cNvPr id="6" name="TextBox 6"/>
          <p:cNvSpPr txBox="1"/>
          <p:nvPr/>
        </p:nvSpPr>
        <p:spPr>
          <a:xfrm>
            <a:off x="-359443" y="238503"/>
            <a:ext cx="3929384" cy="257174"/>
          </a:xfrm>
          <a:prstGeom prst="rect">
            <a:avLst/>
          </a:prstGeom>
        </p:spPr>
        <p:txBody>
          <a:bodyPr lIns="0" tIns="0" rIns="0" bIns="0" rtlCol="0" anchor="t">
            <a:spAutoFit/>
          </a:bodyPr>
          <a:lstStyle/>
          <a:p>
            <a:pPr algn="ctr">
              <a:lnSpc>
                <a:spcPts val="2100"/>
              </a:lnSpc>
            </a:pPr>
            <a:r>
              <a:rPr lang="en-US" sz="1500">
                <a:solidFill>
                  <a:srgbClr val="373737"/>
                </a:solidFill>
                <a:latin typeface="Open Sans"/>
              </a:rPr>
              <a:t>3 May - World Asthma Day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882263"/>
            <a:ext cx="7556500" cy="1949837"/>
            <a:chOff x="0" y="0"/>
            <a:chExt cx="12848193" cy="3180920"/>
          </a:xfrm>
        </p:grpSpPr>
        <p:pic>
          <p:nvPicPr>
            <p:cNvPr id="3" name="Picture 3"/>
            <p:cNvPicPr>
              <a:picLocks noChangeAspect="1"/>
            </p:cNvPicPr>
            <p:nvPr/>
          </p:nvPicPr>
          <p:blipFill>
            <a:blip r:embed="rId2"/>
            <a:srcRect t="23300" b="23300"/>
            <a:stretch>
              <a:fillRect/>
            </a:stretch>
          </p:blipFill>
          <p:spPr>
            <a:xfrm>
              <a:off x="0" y="0"/>
              <a:ext cx="12848193" cy="3180920"/>
            </a:xfrm>
            <a:prstGeom prst="rect">
              <a:avLst/>
            </a:prstGeom>
          </p:spPr>
        </p:pic>
      </p:grpSp>
      <p:pic>
        <p:nvPicPr>
          <p:cNvPr id="4" name="Picture 4"/>
          <p:cNvPicPr>
            <a:picLocks noChangeAspect="1"/>
          </p:cNvPicPr>
          <p:nvPr/>
        </p:nvPicPr>
        <p:blipFill>
          <a:blip r:embed="rId3"/>
          <a:srcRect/>
          <a:stretch>
            <a:fillRect/>
          </a:stretch>
        </p:blipFill>
        <p:spPr>
          <a:xfrm>
            <a:off x="4149248" y="3267953"/>
            <a:ext cx="2868675" cy="6605393"/>
          </a:xfrm>
          <a:prstGeom prst="rect">
            <a:avLst/>
          </a:prstGeom>
        </p:spPr>
      </p:pic>
      <p:sp>
        <p:nvSpPr>
          <p:cNvPr id="5" name="TextBox 5"/>
          <p:cNvSpPr txBox="1"/>
          <p:nvPr/>
        </p:nvSpPr>
        <p:spPr>
          <a:xfrm>
            <a:off x="376765" y="3574664"/>
            <a:ext cx="3236582" cy="1282281"/>
          </a:xfrm>
          <a:prstGeom prst="rect">
            <a:avLst/>
          </a:prstGeom>
        </p:spPr>
        <p:txBody>
          <a:bodyPr lIns="0" tIns="0" rIns="0" bIns="0" rtlCol="0" anchor="t">
            <a:spAutoFit/>
          </a:bodyPr>
          <a:lstStyle/>
          <a:p>
            <a:pPr>
              <a:lnSpc>
                <a:spcPts val="3424"/>
              </a:lnSpc>
            </a:pPr>
            <a:r>
              <a:rPr lang="en-US" sz="2829">
                <a:solidFill>
                  <a:srgbClr val="373737"/>
                </a:solidFill>
                <a:latin typeface="Playfair Display Bold"/>
              </a:rPr>
              <a:t>Cardiovascular Health Benefits of Quitting Smoking</a:t>
            </a:r>
          </a:p>
        </p:txBody>
      </p:sp>
      <p:sp>
        <p:nvSpPr>
          <p:cNvPr id="6" name="TextBox 6"/>
          <p:cNvSpPr txBox="1"/>
          <p:nvPr/>
        </p:nvSpPr>
        <p:spPr>
          <a:xfrm>
            <a:off x="288000" y="5113010"/>
            <a:ext cx="3236582" cy="5197001"/>
          </a:xfrm>
          <a:prstGeom prst="rect">
            <a:avLst/>
          </a:prstGeom>
        </p:spPr>
        <p:txBody>
          <a:bodyPr lIns="0" tIns="0" rIns="0" bIns="0" rtlCol="0" anchor="t">
            <a:spAutoFit/>
          </a:bodyPr>
          <a:lstStyle/>
          <a:p>
            <a:pPr>
              <a:lnSpc>
                <a:spcPts val="1614"/>
              </a:lnSpc>
            </a:pPr>
            <a:r>
              <a:rPr lang="en-US" sz="1009" spc="40">
                <a:solidFill>
                  <a:srgbClr val="373737"/>
                </a:solidFill>
                <a:latin typeface="Playfair Display"/>
              </a:rPr>
              <a:t>Quitting smoking is one of the most important actions people who smoke can take to reduce their risk for cardiovascular disease.</a:t>
            </a:r>
          </a:p>
          <a:p>
            <a:pPr marL="217915" lvl="1" indent="-108958">
              <a:lnSpc>
                <a:spcPts val="1614"/>
              </a:lnSpc>
              <a:buFont typeface="Arial"/>
              <a:buChar char="•"/>
            </a:pPr>
            <a:r>
              <a:rPr lang="en-US" sz="1009" spc="48">
                <a:solidFill>
                  <a:srgbClr val="373737"/>
                </a:solidFill>
                <a:latin typeface="Arimo"/>
              </a:rPr>
              <a:t>reduces the risk of disease and death from cardiovascular disease.</a:t>
            </a:r>
          </a:p>
          <a:p>
            <a:pPr marL="217915" lvl="1" indent="-108958">
              <a:lnSpc>
                <a:spcPts val="1614"/>
              </a:lnSpc>
              <a:buFont typeface="Arial"/>
              <a:buChar char="•"/>
            </a:pPr>
            <a:r>
              <a:rPr lang="en-US" sz="1009" spc="48">
                <a:solidFill>
                  <a:srgbClr val="373737"/>
                </a:solidFill>
                <a:latin typeface="Arimo"/>
              </a:rPr>
              <a:t>reduces markers of inflammation and hypercoagulability.</a:t>
            </a:r>
          </a:p>
          <a:p>
            <a:pPr marL="217915" lvl="1" indent="-108958">
              <a:lnSpc>
                <a:spcPts val="1614"/>
              </a:lnSpc>
              <a:buFont typeface="Arial"/>
              <a:buChar char="•"/>
            </a:pPr>
            <a:r>
              <a:rPr lang="en-US" sz="1009" spc="48">
                <a:solidFill>
                  <a:srgbClr val="373737"/>
                </a:solidFill>
                <a:latin typeface="Arimo"/>
              </a:rPr>
              <a:t>leads to rapid improvement in high-density lipoprotein cholesterol (HDL-C) levels.</a:t>
            </a:r>
          </a:p>
          <a:p>
            <a:pPr marL="217915" lvl="1" indent="-108958">
              <a:lnSpc>
                <a:spcPts val="1614"/>
              </a:lnSpc>
              <a:buFont typeface="Arial"/>
              <a:buChar char="•"/>
            </a:pPr>
            <a:r>
              <a:rPr lang="en-US" sz="1009" spc="48">
                <a:solidFill>
                  <a:srgbClr val="373737"/>
                </a:solidFill>
                <a:latin typeface="Arimo"/>
              </a:rPr>
              <a:t>reduces the development of subclinical atherosclerosis and slows its progression over time.</a:t>
            </a:r>
          </a:p>
          <a:p>
            <a:pPr marL="217915" lvl="1" indent="-108958">
              <a:lnSpc>
                <a:spcPts val="1614"/>
              </a:lnSpc>
              <a:buFont typeface="Arial"/>
              <a:buChar char="•"/>
            </a:pPr>
            <a:r>
              <a:rPr lang="en-US" sz="1009" spc="48">
                <a:solidFill>
                  <a:srgbClr val="373737"/>
                </a:solidFill>
                <a:latin typeface="Arimo"/>
              </a:rPr>
              <a:t>reduces the risk of coronary heart disease with risk falling sharply 1-2 years after cessation and then declining more slowly over the longer term.</a:t>
            </a:r>
          </a:p>
          <a:p>
            <a:pPr marL="217915" lvl="1" indent="-108958">
              <a:lnSpc>
                <a:spcPts val="1614"/>
              </a:lnSpc>
              <a:buFont typeface="Arial"/>
              <a:buChar char="•"/>
            </a:pPr>
            <a:r>
              <a:rPr lang="en-US" sz="1009" spc="48">
                <a:solidFill>
                  <a:srgbClr val="373737"/>
                </a:solidFill>
                <a:latin typeface="Arimo"/>
              </a:rPr>
              <a:t>reduces the risk of disease and death from stroke with risk approaching that of never smokers after cessation.</a:t>
            </a:r>
          </a:p>
          <a:p>
            <a:pPr marL="217915" lvl="1" indent="-108958">
              <a:lnSpc>
                <a:spcPts val="1614"/>
              </a:lnSpc>
              <a:buFont typeface="Arial"/>
              <a:buChar char="•"/>
            </a:pPr>
            <a:r>
              <a:rPr lang="en-US" sz="1009" spc="48">
                <a:solidFill>
                  <a:srgbClr val="373737"/>
                </a:solidFill>
                <a:latin typeface="Arimo"/>
              </a:rPr>
              <a:t>reduces the risk of abdominal aortic aneurysm, with risk reduction increasing with time since cessation.</a:t>
            </a:r>
          </a:p>
          <a:p>
            <a:pPr marL="217915" lvl="1" indent="-108958">
              <a:lnSpc>
                <a:spcPts val="1614"/>
              </a:lnSpc>
              <a:buFont typeface="Arial"/>
              <a:buChar char="•"/>
            </a:pPr>
            <a:r>
              <a:rPr lang="en-US" sz="1009" spc="48">
                <a:solidFill>
                  <a:srgbClr val="373737"/>
                </a:solidFill>
                <a:latin typeface="Arimo"/>
              </a:rPr>
              <a:t>may reduce the risk of atrial fibrillation, sudden cardiac death, heart failure, venous thromboembolism, and peripheral arterial disease (PAD).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965294" y="4041463"/>
            <a:ext cx="3236582" cy="5797076"/>
          </a:xfrm>
          <a:prstGeom prst="rect">
            <a:avLst/>
          </a:prstGeom>
        </p:spPr>
        <p:txBody>
          <a:bodyPr lIns="0" tIns="0" rIns="0" bIns="0" rtlCol="0" anchor="t">
            <a:spAutoFit/>
          </a:bodyPr>
          <a:lstStyle/>
          <a:p>
            <a:pPr>
              <a:lnSpc>
                <a:spcPts val="1614"/>
              </a:lnSpc>
            </a:pPr>
            <a:r>
              <a:rPr lang="en-US" sz="1009" spc="40">
                <a:solidFill>
                  <a:srgbClr val="373737"/>
                </a:solidFill>
                <a:latin typeface="Playfair Display"/>
              </a:rPr>
              <a:t>H</a:t>
            </a:r>
            <a:r>
              <a:rPr lang="en-US" sz="1009" spc="40">
                <a:solidFill>
                  <a:srgbClr val="373737"/>
                </a:solidFill>
                <a:latin typeface="Playfair Display Bold"/>
              </a:rPr>
              <a:t>ow is ovarian cancer diagnosed?</a:t>
            </a:r>
          </a:p>
          <a:p>
            <a:pPr>
              <a:lnSpc>
                <a:spcPts val="1614"/>
              </a:lnSpc>
            </a:pPr>
            <a:r>
              <a:rPr lang="en-US" sz="1009" spc="40">
                <a:solidFill>
                  <a:srgbClr val="373737"/>
                </a:solidFill>
                <a:latin typeface="Playfair Display"/>
              </a:rPr>
              <a:t>Pap smears, mammograms and colonoscopy are examples of screening tests that many people are familiar with. Unfortunately, there are no screening tests for ovarian cancer. Testing typically happens after you have symptoms. Because the symptoms of ovarian cancer are varied, persistent symptoms lasting more than two to three weeks are important to discuss with your doctor. Additional tests could include:</a:t>
            </a:r>
          </a:p>
          <a:p>
            <a:pPr>
              <a:lnSpc>
                <a:spcPts val="1614"/>
              </a:lnSpc>
            </a:pPr>
            <a:r>
              <a:rPr lang="en-US" sz="1009" spc="40">
                <a:solidFill>
                  <a:srgbClr val="373737"/>
                </a:solidFill>
                <a:latin typeface="Playfair Display Bold"/>
              </a:rPr>
              <a:t>Pelvic ultrasound:</a:t>
            </a:r>
            <a:r>
              <a:rPr lang="en-US" sz="1009" spc="40">
                <a:solidFill>
                  <a:srgbClr val="373737"/>
                </a:solidFill>
                <a:latin typeface="Playfair Display"/>
              </a:rPr>
              <a:t> An ultrasound is an imaging test that uses sound waves to create a picture of your internal organs. This can be done on top of your skin (typically your abdomen) or internally, with a wand. An internal ultrasound is called a transvaginal ultrasound. These imaging tests are painless and include no preparation on your part.  This test is typically followed by several more tests that will confirm your diagnosis. Other imaging tests that can help diagnose ovarian cancer can include:</a:t>
            </a:r>
          </a:p>
          <a:p>
            <a:pPr marL="217915" lvl="1" indent="-108958">
              <a:lnSpc>
                <a:spcPts val="1614"/>
              </a:lnSpc>
              <a:buFont typeface="Arial"/>
              <a:buChar char="•"/>
            </a:pPr>
            <a:r>
              <a:rPr lang="en-US" sz="1009" spc="40">
                <a:solidFill>
                  <a:srgbClr val="373737"/>
                </a:solidFill>
                <a:latin typeface="Playfair Display"/>
              </a:rPr>
              <a:t>MRI (magnetic resonance imaging).</a:t>
            </a:r>
          </a:p>
          <a:p>
            <a:pPr marL="217915" lvl="1" indent="-108958">
              <a:lnSpc>
                <a:spcPts val="1614"/>
              </a:lnSpc>
              <a:buFont typeface="Arial"/>
              <a:buChar char="•"/>
            </a:pPr>
            <a:r>
              <a:rPr lang="en-US" sz="1009" spc="40">
                <a:solidFill>
                  <a:srgbClr val="373737"/>
                </a:solidFill>
                <a:latin typeface="Playfair Display"/>
              </a:rPr>
              <a:t>CT scan (computed tomography).</a:t>
            </a:r>
          </a:p>
          <a:p>
            <a:pPr marL="217915" lvl="1" indent="-108958">
              <a:lnSpc>
                <a:spcPts val="1614"/>
              </a:lnSpc>
              <a:buFont typeface="Arial"/>
              <a:buChar char="•"/>
            </a:pPr>
            <a:r>
              <a:rPr lang="en-US" sz="1009" spc="40">
                <a:solidFill>
                  <a:srgbClr val="373737"/>
                </a:solidFill>
                <a:latin typeface="Playfair Display"/>
              </a:rPr>
              <a:t>PET scan (positron emission tomography).</a:t>
            </a:r>
          </a:p>
          <a:p>
            <a:pPr marL="217915" lvl="1" indent="-108958">
              <a:lnSpc>
                <a:spcPts val="1614"/>
              </a:lnSpc>
              <a:buFont typeface="Arial"/>
              <a:buChar char="•"/>
            </a:pPr>
            <a:r>
              <a:rPr lang="en-US" sz="1009" spc="40">
                <a:solidFill>
                  <a:srgbClr val="373737"/>
                </a:solidFill>
                <a:latin typeface="Playfair Display"/>
              </a:rPr>
              <a:t>Chest X-ray.</a:t>
            </a:r>
          </a:p>
          <a:p>
            <a:pPr marL="217915" lvl="1" indent="-108958">
              <a:lnSpc>
                <a:spcPts val="1614"/>
              </a:lnSpc>
              <a:buFont typeface="Arial"/>
              <a:buChar char="•"/>
            </a:pPr>
            <a:r>
              <a:rPr lang="en-US" sz="1009" spc="40">
                <a:solidFill>
                  <a:srgbClr val="373737"/>
                </a:solidFill>
                <a:latin typeface="Playfair Display"/>
              </a:rPr>
              <a:t>Blood tests</a:t>
            </a:r>
          </a:p>
          <a:p>
            <a:pPr marL="217915" lvl="1" indent="-108958">
              <a:lnSpc>
                <a:spcPts val="1614"/>
              </a:lnSpc>
              <a:buFont typeface="Arial"/>
              <a:buChar char="•"/>
            </a:pPr>
            <a:r>
              <a:rPr lang="en-US" sz="1009" spc="40">
                <a:solidFill>
                  <a:srgbClr val="373737"/>
                </a:solidFill>
                <a:latin typeface="Playfair Display"/>
              </a:rPr>
              <a:t>Surgical evaluation</a:t>
            </a:r>
          </a:p>
          <a:p>
            <a:pPr marL="217915" lvl="1" indent="-108958">
              <a:lnSpc>
                <a:spcPts val="1614"/>
              </a:lnSpc>
              <a:buFont typeface="Arial"/>
              <a:buChar char="•"/>
            </a:pPr>
            <a:r>
              <a:rPr lang="en-US" sz="1009" spc="40">
                <a:solidFill>
                  <a:srgbClr val="373737"/>
                </a:solidFill>
                <a:latin typeface="Playfair Display"/>
              </a:rPr>
              <a:t>Laparoscopy</a:t>
            </a:r>
          </a:p>
          <a:p>
            <a:pPr>
              <a:lnSpc>
                <a:spcPts val="1614"/>
              </a:lnSpc>
            </a:pPr>
            <a:endParaRPr lang="en-US" sz="1009" spc="40">
              <a:solidFill>
                <a:srgbClr val="373737"/>
              </a:solidFill>
              <a:latin typeface="Playfair Display"/>
            </a:endParaRPr>
          </a:p>
        </p:txBody>
      </p:sp>
      <p:sp>
        <p:nvSpPr>
          <p:cNvPr id="3" name="TextBox 3"/>
          <p:cNvSpPr txBox="1"/>
          <p:nvPr/>
        </p:nvSpPr>
        <p:spPr>
          <a:xfrm>
            <a:off x="370997" y="3786832"/>
            <a:ext cx="6830879" cy="201374"/>
          </a:xfrm>
          <a:prstGeom prst="rect">
            <a:avLst/>
          </a:prstGeom>
        </p:spPr>
        <p:txBody>
          <a:bodyPr lIns="0" tIns="0" rIns="0" bIns="0" rtlCol="0" anchor="t">
            <a:spAutoFit/>
          </a:bodyPr>
          <a:lstStyle/>
          <a:p>
            <a:pPr algn="ctr">
              <a:lnSpc>
                <a:spcPts val="1695"/>
              </a:lnSpc>
            </a:pPr>
            <a:r>
              <a:rPr lang="en-US" sz="1211" spc="169">
                <a:solidFill>
                  <a:srgbClr val="373737"/>
                </a:solidFill>
                <a:latin typeface="Glacial Indifference"/>
              </a:rPr>
              <a:t>MAY 8 - OVARIAN CANCER AWARENESS DAY </a:t>
            </a:r>
          </a:p>
        </p:txBody>
      </p:sp>
      <p:sp>
        <p:nvSpPr>
          <p:cNvPr id="4" name="TextBox 4"/>
          <p:cNvSpPr txBox="1"/>
          <p:nvPr/>
        </p:nvSpPr>
        <p:spPr>
          <a:xfrm>
            <a:off x="367500" y="4038375"/>
            <a:ext cx="3236582" cy="5907233"/>
          </a:xfrm>
          <a:prstGeom prst="rect">
            <a:avLst/>
          </a:prstGeom>
        </p:spPr>
        <p:txBody>
          <a:bodyPr lIns="0" tIns="0" rIns="0" bIns="0" rtlCol="0" anchor="t">
            <a:spAutoFit/>
          </a:bodyPr>
          <a:lstStyle/>
          <a:p>
            <a:pPr>
              <a:lnSpc>
                <a:spcPts val="1614"/>
              </a:lnSpc>
            </a:pPr>
            <a:r>
              <a:rPr lang="en-US" sz="1009" spc="40">
                <a:solidFill>
                  <a:srgbClr val="373737"/>
                </a:solidFill>
                <a:latin typeface="Playfair Display"/>
              </a:rPr>
              <a:t>Ovarian cancer is a type of cancer that begins in a woman’s ovaries – the small organs in the female reproductive system that create eggs. This kind of cancer can be difficult to detect because it often doesn’t cause any symptoms until later stages. Once found, ovarian cancer can be treated with chemotherapy and surgery to remove any tumors.</a:t>
            </a:r>
          </a:p>
          <a:p>
            <a:pPr>
              <a:lnSpc>
                <a:spcPts val="1614"/>
              </a:lnSpc>
            </a:pPr>
            <a:r>
              <a:rPr lang="en-US" sz="1009" spc="40">
                <a:solidFill>
                  <a:srgbClr val="373737"/>
                </a:solidFill>
                <a:latin typeface="Playfair Display Bold"/>
              </a:rPr>
              <a:t>What are the symptoms of ovarian cancer?</a:t>
            </a:r>
          </a:p>
          <a:p>
            <a:pPr>
              <a:lnSpc>
                <a:spcPts val="1614"/>
              </a:lnSpc>
            </a:pPr>
            <a:r>
              <a:rPr lang="en-US" sz="1009" spc="40">
                <a:solidFill>
                  <a:srgbClr val="373737"/>
                </a:solidFill>
                <a:latin typeface="Playfair Display"/>
              </a:rPr>
              <a:t>Unfortunately, ovarian cancer can develop, become quite large and spread throughout the abdomen before it causes any symptoms. This can make early detection difficult. When you experience symptoms, they can include:</a:t>
            </a:r>
          </a:p>
          <a:p>
            <a:pPr marL="217915" lvl="1" indent="-108958">
              <a:lnSpc>
                <a:spcPts val="1614"/>
              </a:lnSpc>
              <a:buFont typeface="Arial"/>
              <a:buChar char="•"/>
            </a:pPr>
            <a:r>
              <a:rPr lang="en-US" sz="1009" spc="40">
                <a:solidFill>
                  <a:srgbClr val="373737"/>
                </a:solidFill>
                <a:latin typeface="Playfair Display"/>
              </a:rPr>
              <a:t>Having pain, discomfort or bloating in your abdomen and pelvis.</a:t>
            </a:r>
          </a:p>
          <a:p>
            <a:pPr marL="217915" lvl="1" indent="-108958">
              <a:lnSpc>
                <a:spcPts val="1614"/>
              </a:lnSpc>
              <a:buFont typeface="Arial"/>
              <a:buChar char="•"/>
            </a:pPr>
            <a:r>
              <a:rPr lang="en-US" sz="1009" spc="40">
                <a:solidFill>
                  <a:srgbClr val="373737"/>
                </a:solidFill>
                <a:latin typeface="Playfair Display"/>
              </a:rPr>
              <a:t>Experiencing changes in your eating habits, getting full early and losing your appetite. You may experience bloating and belching, sometimes even stomach pain.</a:t>
            </a:r>
          </a:p>
          <a:p>
            <a:pPr marL="217915" lvl="1" indent="-108958">
              <a:lnSpc>
                <a:spcPts val="1614"/>
              </a:lnSpc>
              <a:buFont typeface="Arial"/>
              <a:buChar char="•"/>
            </a:pPr>
            <a:r>
              <a:rPr lang="en-US" sz="1009" spc="40">
                <a:solidFill>
                  <a:srgbClr val="373737"/>
                </a:solidFill>
                <a:latin typeface="Playfair Display"/>
              </a:rPr>
              <a:t>Having abnormal bleeding or vaginal discharge (especially if the bleeding is happening outside of your typical menstrual cycle or after you have gone through menopause) and, more often, changes in your bowels, such as diarrhea and constipation.</a:t>
            </a:r>
          </a:p>
          <a:p>
            <a:pPr marL="217915" lvl="1" indent="-108958">
              <a:lnSpc>
                <a:spcPts val="1614"/>
              </a:lnSpc>
              <a:buFont typeface="Arial"/>
              <a:buChar char="•"/>
            </a:pPr>
            <a:r>
              <a:rPr lang="en-US" sz="1009" spc="40">
                <a:solidFill>
                  <a:srgbClr val="373737"/>
                </a:solidFill>
                <a:latin typeface="Playfair Display"/>
              </a:rPr>
              <a:t>Feeling any unusual lumps or finding increase in the size of your abdomen.</a:t>
            </a:r>
          </a:p>
          <a:p>
            <a:pPr marL="217915" lvl="1" indent="-108958">
              <a:lnSpc>
                <a:spcPts val="1614"/>
              </a:lnSpc>
              <a:buFont typeface="Arial"/>
              <a:buChar char="•"/>
            </a:pPr>
            <a:r>
              <a:rPr lang="en-US" sz="1009" spc="40">
                <a:solidFill>
                  <a:srgbClr val="373737"/>
                </a:solidFill>
                <a:latin typeface="Playfair Display"/>
              </a:rPr>
              <a:t>Having urinary frequency or urinary urgency.</a:t>
            </a:r>
          </a:p>
          <a:p>
            <a:pPr>
              <a:lnSpc>
                <a:spcPts val="1614"/>
              </a:lnSpc>
            </a:pPr>
            <a:endParaRPr lang="en-US" sz="1009" spc="40">
              <a:solidFill>
                <a:srgbClr val="373737"/>
              </a:solidFill>
              <a:latin typeface="Playfair Display"/>
            </a:endParaRPr>
          </a:p>
        </p:txBody>
      </p:sp>
      <p:grpSp>
        <p:nvGrpSpPr>
          <p:cNvPr id="5" name="Group 5"/>
          <p:cNvGrpSpPr/>
          <p:nvPr/>
        </p:nvGrpSpPr>
        <p:grpSpPr>
          <a:xfrm>
            <a:off x="-803516" y="958921"/>
            <a:ext cx="9166342" cy="2734579"/>
            <a:chOff x="0" y="0"/>
            <a:chExt cx="12221789" cy="3646105"/>
          </a:xfrm>
        </p:grpSpPr>
        <p:pic>
          <p:nvPicPr>
            <p:cNvPr id="6" name="Picture 6"/>
            <p:cNvPicPr>
              <a:picLocks noChangeAspect="1"/>
            </p:cNvPicPr>
            <p:nvPr/>
          </p:nvPicPr>
          <p:blipFill>
            <a:blip r:embed="rId2"/>
            <a:srcRect t="27625" b="27625"/>
            <a:stretch>
              <a:fillRect/>
            </a:stretch>
          </p:blipFill>
          <p:spPr>
            <a:xfrm>
              <a:off x="0" y="0"/>
              <a:ext cx="12221789" cy="3646105"/>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2155"/>
            <a:ext cx="7556500" cy="1910345"/>
            <a:chOff x="0" y="0"/>
            <a:chExt cx="12221789" cy="3238189"/>
          </a:xfrm>
        </p:grpSpPr>
        <p:pic>
          <p:nvPicPr>
            <p:cNvPr id="3" name="Picture 3"/>
            <p:cNvPicPr>
              <a:picLocks noChangeAspect="1"/>
            </p:cNvPicPr>
            <p:nvPr/>
          </p:nvPicPr>
          <p:blipFill>
            <a:blip r:embed="rId2"/>
            <a:srcRect t="26422" b="26422"/>
            <a:stretch>
              <a:fillRect/>
            </a:stretch>
          </p:blipFill>
          <p:spPr>
            <a:xfrm>
              <a:off x="0" y="0"/>
              <a:ext cx="12221789" cy="3238189"/>
            </a:xfrm>
            <a:prstGeom prst="rect">
              <a:avLst/>
            </a:prstGeom>
          </p:spPr>
        </p:pic>
      </p:grpSp>
      <p:sp>
        <p:nvSpPr>
          <p:cNvPr id="4" name="TextBox 4"/>
          <p:cNvSpPr txBox="1"/>
          <p:nvPr/>
        </p:nvSpPr>
        <p:spPr>
          <a:xfrm>
            <a:off x="3965294" y="3311263"/>
            <a:ext cx="3236582" cy="6997226"/>
          </a:xfrm>
          <a:prstGeom prst="rect">
            <a:avLst/>
          </a:prstGeom>
        </p:spPr>
        <p:txBody>
          <a:bodyPr lIns="0" tIns="0" rIns="0" bIns="0" rtlCol="0" anchor="t">
            <a:spAutoFit/>
          </a:bodyPr>
          <a:lstStyle/>
          <a:p>
            <a:pPr>
              <a:lnSpc>
                <a:spcPts val="1614"/>
              </a:lnSpc>
            </a:pPr>
            <a:r>
              <a:rPr lang="en-US" sz="1009" spc="40">
                <a:solidFill>
                  <a:srgbClr val="373737"/>
                </a:solidFill>
                <a:latin typeface="Playfair Display Bold"/>
              </a:rPr>
              <a:t>When to see a doctor</a:t>
            </a:r>
          </a:p>
          <a:p>
            <a:pPr>
              <a:lnSpc>
                <a:spcPts val="1614"/>
              </a:lnSpc>
            </a:pPr>
            <a:r>
              <a:rPr lang="en-US" sz="1009" spc="40">
                <a:solidFill>
                  <a:srgbClr val="373737"/>
                </a:solidFill>
                <a:latin typeface="Playfair Display"/>
              </a:rPr>
              <a:t>Fatigue can be a symptom of many illnesses, such as infections or psychological disorders. In general, see your doctor if you have persistent or excessive fatigue.</a:t>
            </a:r>
          </a:p>
          <a:p>
            <a:pPr>
              <a:lnSpc>
                <a:spcPts val="1614"/>
              </a:lnSpc>
            </a:pPr>
            <a:r>
              <a:rPr lang="en-US" sz="1009" spc="40">
                <a:solidFill>
                  <a:srgbClr val="373737"/>
                </a:solidFill>
                <a:latin typeface="Playfair Display Bold"/>
              </a:rPr>
              <a:t>Causes</a:t>
            </a:r>
          </a:p>
          <a:p>
            <a:pPr>
              <a:lnSpc>
                <a:spcPts val="1614"/>
              </a:lnSpc>
            </a:pPr>
            <a:r>
              <a:rPr lang="en-US" sz="1009" spc="40">
                <a:solidFill>
                  <a:srgbClr val="373737"/>
                </a:solidFill>
                <a:latin typeface="Playfair Display"/>
              </a:rPr>
              <a:t>The cause of chronic fatigue syndrome is still unknown. Some people may be born with a predisposition for the disorder, which is then triggered by a combination of factors. Potential triggers include:</a:t>
            </a:r>
          </a:p>
          <a:p>
            <a:pPr marL="217915" lvl="1" indent="-108958">
              <a:lnSpc>
                <a:spcPts val="1614"/>
              </a:lnSpc>
              <a:buFont typeface="Arial"/>
              <a:buChar char="•"/>
            </a:pPr>
            <a:r>
              <a:rPr lang="en-US" sz="1009" spc="40">
                <a:solidFill>
                  <a:srgbClr val="373737"/>
                </a:solidFill>
                <a:latin typeface="Playfair Display"/>
              </a:rPr>
              <a:t>Viral infections. Because some people develop chronic fatigue syndrome after having a viral infection, researchers question whether some viruses might trigger the disorder. Suspicious viruses include the Epstein-Barr virus, human herpes virus 6. No conclusive link has yet been found.</a:t>
            </a:r>
          </a:p>
          <a:p>
            <a:pPr marL="217915" lvl="1" indent="-108958">
              <a:lnSpc>
                <a:spcPts val="1614"/>
              </a:lnSpc>
              <a:buFont typeface="Arial"/>
              <a:buChar char="•"/>
            </a:pPr>
            <a:r>
              <a:rPr lang="en-US" sz="1009" spc="40">
                <a:solidFill>
                  <a:srgbClr val="373737"/>
                </a:solidFill>
                <a:latin typeface="Playfair Display"/>
              </a:rPr>
              <a:t>Immune system problems. The immune systems of people who have chronic fatigue syndrome appear to be impaired slightly, but it's unclear if this impairment is enough to actually cause the disorder.</a:t>
            </a:r>
          </a:p>
          <a:p>
            <a:pPr marL="217915" lvl="1" indent="-108958">
              <a:lnSpc>
                <a:spcPts val="1614"/>
              </a:lnSpc>
              <a:buFont typeface="Arial"/>
              <a:buChar char="•"/>
            </a:pPr>
            <a:r>
              <a:rPr lang="en-US" sz="1009" spc="40">
                <a:solidFill>
                  <a:srgbClr val="373737"/>
                </a:solidFill>
                <a:latin typeface="Playfair Display"/>
              </a:rPr>
              <a:t>Hormonal imbalances. People who have chronic fatigue syndrome also sometimes experience abnormal blood levels of hormones produced in the hypothalamus, pituitary glands or adrenal glands. But the significance of these abnormalities is still unknown.</a:t>
            </a:r>
          </a:p>
          <a:p>
            <a:pPr marL="217915" lvl="1" indent="-108958">
              <a:lnSpc>
                <a:spcPts val="1614"/>
              </a:lnSpc>
              <a:buFont typeface="Arial"/>
              <a:buChar char="•"/>
            </a:pPr>
            <a:r>
              <a:rPr lang="en-US" sz="1009" spc="40">
                <a:solidFill>
                  <a:srgbClr val="373737"/>
                </a:solidFill>
                <a:latin typeface="Playfair Display"/>
              </a:rPr>
              <a:t>Physical or emotional trauma. Some people report that they experienced an injury, surgery or significant emotional stress shortly before their symptoms began.</a:t>
            </a:r>
          </a:p>
          <a:p>
            <a:pPr>
              <a:lnSpc>
                <a:spcPts val="1614"/>
              </a:lnSpc>
            </a:pPr>
            <a:endParaRPr lang="en-US" sz="1009" spc="40">
              <a:solidFill>
                <a:srgbClr val="373737"/>
              </a:solidFill>
              <a:latin typeface="Playfair Display"/>
            </a:endParaRPr>
          </a:p>
          <a:p>
            <a:pPr>
              <a:lnSpc>
                <a:spcPts val="1614"/>
              </a:lnSpc>
            </a:pPr>
            <a:endParaRPr lang="en-US" sz="1009" spc="40">
              <a:solidFill>
                <a:srgbClr val="373737"/>
              </a:solidFill>
              <a:latin typeface="Playfair Display"/>
            </a:endParaRPr>
          </a:p>
        </p:txBody>
      </p:sp>
      <p:sp>
        <p:nvSpPr>
          <p:cNvPr id="5" name="TextBox 5"/>
          <p:cNvSpPr txBox="1"/>
          <p:nvPr/>
        </p:nvSpPr>
        <p:spPr>
          <a:xfrm>
            <a:off x="370588" y="2823347"/>
            <a:ext cx="6830879" cy="496452"/>
          </a:xfrm>
          <a:prstGeom prst="rect">
            <a:avLst/>
          </a:prstGeom>
        </p:spPr>
        <p:txBody>
          <a:bodyPr lIns="0" tIns="0" rIns="0" bIns="0" rtlCol="0" anchor="t">
            <a:spAutoFit/>
          </a:bodyPr>
          <a:lstStyle/>
          <a:p>
            <a:pPr algn="ctr">
              <a:lnSpc>
                <a:spcPts val="3908"/>
              </a:lnSpc>
            </a:pPr>
            <a:r>
              <a:rPr lang="en-US" sz="3229">
                <a:solidFill>
                  <a:srgbClr val="373737"/>
                </a:solidFill>
                <a:latin typeface="Playfair Display Bold"/>
              </a:rPr>
              <a:t>Chronic fatigue syndrome</a:t>
            </a:r>
          </a:p>
        </p:txBody>
      </p:sp>
      <p:sp>
        <p:nvSpPr>
          <p:cNvPr id="6" name="TextBox 6"/>
          <p:cNvSpPr txBox="1"/>
          <p:nvPr/>
        </p:nvSpPr>
        <p:spPr>
          <a:xfrm>
            <a:off x="367500" y="3308175"/>
            <a:ext cx="3236582" cy="7597301"/>
          </a:xfrm>
          <a:prstGeom prst="rect">
            <a:avLst/>
          </a:prstGeom>
        </p:spPr>
        <p:txBody>
          <a:bodyPr lIns="0" tIns="0" rIns="0" bIns="0" rtlCol="0" anchor="t">
            <a:spAutoFit/>
          </a:bodyPr>
          <a:lstStyle/>
          <a:p>
            <a:pPr>
              <a:lnSpc>
                <a:spcPts val="1614"/>
              </a:lnSpc>
            </a:pPr>
            <a:r>
              <a:rPr lang="en-US" sz="1009" spc="40">
                <a:solidFill>
                  <a:srgbClr val="373737"/>
                </a:solidFill>
                <a:latin typeface="Playfair Display"/>
              </a:rPr>
              <a:t>Chronic fatigue syndrome (CFS) is a complicated disorder characterized by extreme fatigue that lasts for at least six months and that can't be fully explained by an underlying medical condition. The fatigue worsens with physical or mental activity, but doesn't improve with rest.</a:t>
            </a:r>
          </a:p>
          <a:p>
            <a:pPr>
              <a:lnSpc>
                <a:spcPts val="1614"/>
              </a:lnSpc>
            </a:pPr>
            <a:r>
              <a:rPr lang="en-US" sz="1009" spc="40">
                <a:solidFill>
                  <a:srgbClr val="373737"/>
                </a:solidFill>
                <a:latin typeface="Playfair Display"/>
              </a:rPr>
              <a:t>This condition is also known as myalgic encephalomyelitis (ME). Sometimes it's abbreviated as ME/CFS. The most recent term proposed is systemic exertional intolerance disease (SEID).</a:t>
            </a:r>
          </a:p>
          <a:p>
            <a:pPr>
              <a:lnSpc>
                <a:spcPts val="1614"/>
              </a:lnSpc>
            </a:pPr>
            <a:r>
              <a:rPr lang="en-US" sz="1009" spc="40">
                <a:solidFill>
                  <a:srgbClr val="373737"/>
                </a:solidFill>
                <a:latin typeface="Playfair Display"/>
              </a:rPr>
              <a:t>The cause of chronic fatigue syndrome is unknown, although there are many theories — ranging from viral infections to psychological stress. Some experts believe chronic fatigue syndrome might be triggered by a combination of factors.</a:t>
            </a:r>
          </a:p>
          <a:p>
            <a:pPr>
              <a:lnSpc>
                <a:spcPts val="1614"/>
              </a:lnSpc>
            </a:pPr>
            <a:r>
              <a:rPr lang="en-US" sz="1009" spc="40">
                <a:solidFill>
                  <a:srgbClr val="373737"/>
                </a:solidFill>
                <a:latin typeface="Playfair Display"/>
              </a:rPr>
              <a:t>There's no single test to confirm a diagnosis of chronic fatigue syndrome. You may need a variety of medical tests to rule out other health problems that have similar symptoms. Treatment for chronic fatigue syndrome focuses on improving symptoms.</a:t>
            </a:r>
          </a:p>
          <a:p>
            <a:pPr>
              <a:lnSpc>
                <a:spcPts val="1614"/>
              </a:lnSpc>
            </a:pPr>
            <a:r>
              <a:rPr lang="en-US" sz="1009" spc="40">
                <a:solidFill>
                  <a:srgbClr val="373737"/>
                </a:solidFill>
                <a:latin typeface="Playfair Display Bold"/>
              </a:rPr>
              <a:t>Symptoms</a:t>
            </a:r>
          </a:p>
          <a:p>
            <a:pPr>
              <a:lnSpc>
                <a:spcPts val="1614"/>
              </a:lnSpc>
            </a:pPr>
            <a:r>
              <a:rPr lang="en-US" sz="1009" spc="40">
                <a:solidFill>
                  <a:srgbClr val="373737"/>
                </a:solidFill>
                <a:latin typeface="Playfair Display"/>
              </a:rPr>
              <a:t>Symptoms of chronic fatigue syndrome can vary from person to person, and the severity of symptoms can fluctuate from day to day. Signs and symptoms may include:</a:t>
            </a:r>
          </a:p>
          <a:p>
            <a:pPr marL="217915" lvl="1" indent="-108958">
              <a:lnSpc>
                <a:spcPts val="1614"/>
              </a:lnSpc>
              <a:buFont typeface="Arial"/>
              <a:buChar char="•"/>
            </a:pPr>
            <a:r>
              <a:rPr lang="en-US" sz="1009" spc="40">
                <a:solidFill>
                  <a:srgbClr val="373737"/>
                </a:solidFill>
                <a:latin typeface="Playfair Display"/>
              </a:rPr>
              <a:t>Fatigue</a:t>
            </a:r>
          </a:p>
          <a:p>
            <a:pPr marL="217915" lvl="1" indent="-108958">
              <a:lnSpc>
                <a:spcPts val="1614"/>
              </a:lnSpc>
              <a:buFont typeface="Arial"/>
              <a:buChar char="•"/>
            </a:pPr>
            <a:r>
              <a:rPr lang="en-US" sz="1009" spc="40">
                <a:solidFill>
                  <a:srgbClr val="373737"/>
                </a:solidFill>
                <a:latin typeface="Playfair Display"/>
              </a:rPr>
              <a:t>Problems with memory or concentration</a:t>
            </a:r>
          </a:p>
          <a:p>
            <a:pPr marL="217915" lvl="1" indent="-108958">
              <a:lnSpc>
                <a:spcPts val="1614"/>
              </a:lnSpc>
              <a:buFont typeface="Arial"/>
              <a:buChar char="•"/>
            </a:pPr>
            <a:r>
              <a:rPr lang="en-US" sz="1009" spc="40">
                <a:solidFill>
                  <a:srgbClr val="373737"/>
                </a:solidFill>
                <a:latin typeface="Playfair Display"/>
              </a:rPr>
              <a:t>Sore throat</a:t>
            </a:r>
          </a:p>
          <a:p>
            <a:pPr marL="217915" lvl="1" indent="-108958">
              <a:lnSpc>
                <a:spcPts val="1614"/>
              </a:lnSpc>
              <a:buFont typeface="Arial"/>
              <a:buChar char="•"/>
            </a:pPr>
            <a:r>
              <a:rPr lang="en-US" sz="1009" spc="40">
                <a:solidFill>
                  <a:srgbClr val="373737"/>
                </a:solidFill>
                <a:latin typeface="Playfair Display"/>
              </a:rPr>
              <a:t>Headaches</a:t>
            </a:r>
          </a:p>
          <a:p>
            <a:pPr marL="217915" lvl="1" indent="-108958">
              <a:lnSpc>
                <a:spcPts val="1614"/>
              </a:lnSpc>
              <a:buFont typeface="Arial"/>
              <a:buChar char="•"/>
            </a:pPr>
            <a:r>
              <a:rPr lang="en-US" sz="1009" spc="40">
                <a:solidFill>
                  <a:srgbClr val="373737"/>
                </a:solidFill>
                <a:latin typeface="Playfair Display"/>
              </a:rPr>
              <a:t>Enlarged lymph nodes in your neck or armpits</a:t>
            </a:r>
          </a:p>
          <a:p>
            <a:pPr marL="217915" lvl="1" indent="-108958">
              <a:lnSpc>
                <a:spcPts val="1614"/>
              </a:lnSpc>
              <a:buFont typeface="Arial"/>
              <a:buChar char="•"/>
            </a:pPr>
            <a:r>
              <a:rPr lang="en-US" sz="1009" spc="40">
                <a:solidFill>
                  <a:srgbClr val="373737"/>
                </a:solidFill>
                <a:latin typeface="Playfair Display"/>
              </a:rPr>
              <a:t>Unexplained muscle or joint pain</a:t>
            </a:r>
          </a:p>
          <a:p>
            <a:pPr marL="217915" lvl="1" indent="-108958">
              <a:lnSpc>
                <a:spcPts val="1614"/>
              </a:lnSpc>
              <a:buFont typeface="Arial"/>
              <a:buChar char="•"/>
            </a:pPr>
            <a:r>
              <a:rPr lang="en-US" sz="1009" spc="40">
                <a:solidFill>
                  <a:srgbClr val="373737"/>
                </a:solidFill>
                <a:latin typeface="Playfair Display"/>
              </a:rPr>
              <a:t>Dizziness that worsens with moving from lying down or sitting to standing</a:t>
            </a:r>
          </a:p>
          <a:p>
            <a:pPr marL="217915" lvl="1" indent="-108958">
              <a:lnSpc>
                <a:spcPts val="1614"/>
              </a:lnSpc>
              <a:buFont typeface="Arial"/>
              <a:buChar char="•"/>
            </a:pPr>
            <a:r>
              <a:rPr lang="en-US" sz="1009" spc="40">
                <a:solidFill>
                  <a:srgbClr val="373737"/>
                </a:solidFill>
                <a:latin typeface="Playfair Display"/>
              </a:rPr>
              <a:t>Unrefreshing sleep</a:t>
            </a:r>
          </a:p>
          <a:p>
            <a:pPr marL="217915" lvl="1" indent="-108958">
              <a:lnSpc>
                <a:spcPts val="1614"/>
              </a:lnSpc>
              <a:buFont typeface="Arial"/>
              <a:buChar char="•"/>
            </a:pPr>
            <a:r>
              <a:rPr lang="en-US" sz="1009" spc="40">
                <a:solidFill>
                  <a:srgbClr val="373737"/>
                </a:solidFill>
                <a:latin typeface="Playfair Display"/>
              </a:rPr>
              <a:t>Extreme exhaustion after physical or mental exercise</a:t>
            </a:r>
          </a:p>
          <a:p>
            <a:pPr>
              <a:lnSpc>
                <a:spcPts val="1614"/>
              </a:lnSpc>
            </a:pPr>
            <a:endParaRPr lang="en-US" sz="1009" spc="40">
              <a:solidFill>
                <a:srgbClr val="373737"/>
              </a:solidFill>
              <a:latin typeface="Playfair Display"/>
            </a:endParaRPr>
          </a:p>
          <a:p>
            <a:pPr>
              <a:lnSpc>
                <a:spcPts val="1614"/>
              </a:lnSpc>
            </a:pPr>
            <a:endParaRPr lang="en-US" sz="1009" spc="40">
              <a:solidFill>
                <a:srgbClr val="373737"/>
              </a:solidFill>
              <a:latin typeface="Playfair Displ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16086" y="1174933"/>
            <a:ext cx="6510977" cy="3566522"/>
          </a:xfrm>
          <a:prstGeom prst="rect">
            <a:avLst/>
          </a:prstGeom>
        </p:spPr>
      </p:pic>
      <p:sp>
        <p:nvSpPr>
          <p:cNvPr id="3" name="TextBox 3"/>
          <p:cNvSpPr txBox="1"/>
          <p:nvPr/>
        </p:nvSpPr>
        <p:spPr>
          <a:xfrm>
            <a:off x="1564662" y="-29054"/>
            <a:ext cx="4430676" cy="821054"/>
          </a:xfrm>
          <a:prstGeom prst="rect">
            <a:avLst/>
          </a:prstGeom>
        </p:spPr>
        <p:txBody>
          <a:bodyPr lIns="0" tIns="0" rIns="0" bIns="0" rtlCol="0" anchor="t">
            <a:spAutoFit/>
          </a:bodyPr>
          <a:lstStyle/>
          <a:p>
            <a:pPr algn="ctr">
              <a:lnSpc>
                <a:spcPts val="6720"/>
              </a:lnSpc>
            </a:pPr>
            <a:r>
              <a:rPr lang="en-US" sz="4800">
                <a:solidFill>
                  <a:srgbClr val="000000"/>
                </a:solidFill>
                <a:latin typeface="Playfair Display"/>
              </a:rPr>
              <a:t>Covid Update</a:t>
            </a:r>
          </a:p>
        </p:txBody>
      </p:sp>
      <p:pic>
        <p:nvPicPr>
          <p:cNvPr id="4" name="Picture 4"/>
          <p:cNvPicPr>
            <a:picLocks noChangeAspect="1"/>
          </p:cNvPicPr>
          <p:nvPr/>
        </p:nvPicPr>
        <p:blipFill>
          <a:blip r:embed="rId3"/>
          <a:srcRect t="49192"/>
          <a:stretch>
            <a:fillRect/>
          </a:stretch>
        </p:blipFill>
        <p:spPr>
          <a:xfrm>
            <a:off x="934883" y="4508500"/>
            <a:ext cx="5690233" cy="3582810"/>
          </a:xfrm>
          <a:prstGeom prst="rect">
            <a:avLst/>
          </a:prstGeom>
        </p:spPr>
      </p:pic>
      <p:pic>
        <p:nvPicPr>
          <p:cNvPr id="5" name="Picture 2"/>
          <p:cNvPicPr>
            <a:picLocks noChangeAspect="1"/>
          </p:cNvPicPr>
          <p:nvPr/>
        </p:nvPicPr>
        <p:blipFill>
          <a:blip r:embed="rId4"/>
          <a:srcRect/>
          <a:stretch>
            <a:fillRect/>
          </a:stretch>
        </p:blipFill>
        <p:spPr>
          <a:xfrm>
            <a:off x="0" y="9156700"/>
            <a:ext cx="7556500" cy="1222232"/>
          </a:xfrm>
          <a:prstGeom prst="rect">
            <a:avLst/>
          </a:prstGeom>
        </p:spPr>
      </p:pic>
      <p:sp>
        <p:nvSpPr>
          <p:cNvPr id="6" name="TextBox 11"/>
          <p:cNvSpPr txBox="1"/>
          <p:nvPr/>
        </p:nvSpPr>
        <p:spPr>
          <a:xfrm>
            <a:off x="877028" y="10410987"/>
            <a:ext cx="5589091" cy="170816"/>
          </a:xfrm>
          <a:prstGeom prst="rect">
            <a:avLst/>
          </a:prstGeom>
        </p:spPr>
        <p:txBody>
          <a:bodyPr lIns="0" tIns="0" rIns="0" bIns="0" rtlCol="0" anchor="t">
            <a:spAutoFit/>
          </a:bodyPr>
          <a:lstStyle/>
          <a:p>
            <a:pPr algn="ctr">
              <a:lnSpc>
                <a:spcPts val="1488"/>
              </a:lnSpc>
              <a:spcBef>
                <a:spcPct val="0"/>
              </a:spcBef>
            </a:pPr>
            <a:r>
              <a:rPr lang="en-US" sz="900" spc="108" dirty="0">
                <a:solidFill>
                  <a:srgbClr val="9BA1A7"/>
                </a:solidFill>
                <a:latin typeface="Aileron Regular"/>
              </a:rPr>
              <a:t>MAIL YOUR FEEDBACKS AND SUGGESTIONS TO: HOLA@FUTURISK.IN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1467</Words>
  <Application>Microsoft Office PowerPoint</Application>
  <PresentationFormat>Custom</PresentationFormat>
  <Paragraphs>71</Paragraphs>
  <Slides>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Aileron Regular</vt:lpstr>
      <vt:lpstr>Playfair Display</vt:lpstr>
      <vt:lpstr>Calibri</vt:lpstr>
      <vt:lpstr>Playfair Display Bold</vt:lpstr>
      <vt:lpstr>Arimo</vt:lpstr>
      <vt:lpstr>Open Sans</vt:lpstr>
      <vt:lpstr>Coustard Bold</vt:lpstr>
      <vt:lpstr>Arial</vt:lpstr>
      <vt:lpstr>Glacial Indifference</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Pulse_May 2022</dc:title>
  <dc:creator>Bakul</dc:creator>
  <cp:lastModifiedBy>Jasintha</cp:lastModifiedBy>
  <cp:revision>3</cp:revision>
  <dcterms:created xsi:type="dcterms:W3CDTF">2006-08-16T00:00:00Z</dcterms:created>
  <dcterms:modified xsi:type="dcterms:W3CDTF">2022-05-02T06:15:57Z</dcterms:modified>
  <dc:identifier>DAE_YEERmpY</dc:identifier>
</cp:coreProperties>
</file>